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74" r:id="rId5"/>
    <p:sldId id="258" r:id="rId6"/>
    <p:sldId id="259" r:id="rId7"/>
    <p:sldId id="273" r:id="rId8"/>
    <p:sldId id="260" r:id="rId9"/>
    <p:sldId id="261" r:id="rId10"/>
    <p:sldId id="262" r:id="rId11"/>
    <p:sldId id="264" r:id="rId12"/>
    <p:sldId id="265" r:id="rId13"/>
    <p:sldId id="266" r:id="rId14"/>
    <p:sldId id="281" r:id="rId15"/>
    <p:sldId id="268" r:id="rId16"/>
    <p:sldId id="278" r:id="rId17"/>
    <p:sldId id="277" r:id="rId18"/>
    <p:sldId id="279" r:id="rId19"/>
    <p:sldId id="270" r:id="rId20"/>
    <p:sldId id="272" r:id="rId21"/>
    <p:sldId id="269" r:id="rId22"/>
    <p:sldId id="282" r:id="rId23"/>
    <p:sldId id="286" r:id="rId24"/>
    <p:sldId id="280" r:id="rId25"/>
    <p:sldId id="285" r:id="rId26"/>
    <p:sldId id="271" r:id="rId27"/>
    <p:sldId id="287" r:id="rId28"/>
    <p:sldId id="276" r:id="rId29"/>
    <p:sldId id="284" r:id="rId30"/>
    <p:sldId id="27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3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D05A-D792-E74F-AF97-8F011A0ED11A}" type="datetimeFigureOut">
              <a:rPr lang="en-US" smtClean="0"/>
              <a:t>8/26/18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C9CA-54F4-6046-B51E-1A53DE48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2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D05A-D792-E74F-AF97-8F011A0ED11A}" type="datetimeFigureOut">
              <a:rPr lang="en-US" smtClean="0"/>
              <a:t>8/26/18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C9CA-54F4-6046-B51E-1A53DE48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5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D05A-D792-E74F-AF97-8F011A0ED11A}" type="datetimeFigureOut">
              <a:rPr lang="en-US" smtClean="0"/>
              <a:t>8/26/18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C9CA-54F4-6046-B51E-1A53DE48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5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D05A-D792-E74F-AF97-8F011A0ED11A}" type="datetimeFigureOut">
              <a:rPr lang="en-US" smtClean="0"/>
              <a:t>8/26/18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C9CA-54F4-6046-B51E-1A53DE48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5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D05A-D792-E74F-AF97-8F011A0ED11A}" type="datetimeFigureOut">
              <a:rPr lang="en-US" smtClean="0"/>
              <a:t>8/26/18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C9CA-54F4-6046-B51E-1A53DE48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6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D05A-D792-E74F-AF97-8F011A0ED11A}" type="datetimeFigureOut">
              <a:rPr lang="en-US" smtClean="0"/>
              <a:t>8/26/18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C9CA-54F4-6046-B51E-1A53DE48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95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D05A-D792-E74F-AF97-8F011A0ED11A}" type="datetimeFigureOut">
              <a:rPr lang="en-US" smtClean="0"/>
              <a:t>8/26/18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C9CA-54F4-6046-B51E-1A53DE48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6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D05A-D792-E74F-AF97-8F011A0ED11A}" type="datetimeFigureOut">
              <a:rPr lang="en-US" smtClean="0"/>
              <a:t>8/26/18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C9CA-54F4-6046-B51E-1A53DE48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6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D05A-D792-E74F-AF97-8F011A0ED11A}" type="datetimeFigureOut">
              <a:rPr lang="en-US" smtClean="0"/>
              <a:t>8/26/18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C9CA-54F4-6046-B51E-1A53DE48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3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D05A-D792-E74F-AF97-8F011A0ED11A}" type="datetimeFigureOut">
              <a:rPr lang="en-US" smtClean="0"/>
              <a:t>8/26/18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C9CA-54F4-6046-B51E-1A53DE48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1D05A-D792-E74F-AF97-8F011A0ED11A}" type="datetimeFigureOut">
              <a:rPr lang="en-US" smtClean="0"/>
              <a:t>8/26/18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C9CA-54F4-6046-B51E-1A53DE48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9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1D05A-D792-E74F-AF97-8F011A0ED11A}" type="datetimeFigureOut">
              <a:rPr lang="en-US" smtClean="0"/>
              <a:t>8/26/18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7C9CA-54F4-6046-B51E-1A53DE48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7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png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aussianprocess.org/gpml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Gaussian Processes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393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Michael Kuhn</a:t>
            </a:r>
          </a:p>
          <a:p>
            <a:r>
              <a:rPr lang="en-US" dirty="0" smtClean="0"/>
              <a:t>La Serena School for Data </a:t>
            </a:r>
            <a:r>
              <a:rPr lang="en-US" dirty="0" smtClean="0"/>
              <a:t>Science</a:t>
            </a:r>
          </a:p>
          <a:p>
            <a:r>
              <a:rPr lang="en-US" dirty="0" err="1" smtClean="0"/>
              <a:t>www.aura</a:t>
            </a:r>
            <a:r>
              <a:rPr lang="en-US" dirty="0" err="1"/>
              <a:t>-o.aura-astronomy.org</a:t>
            </a:r>
            <a:r>
              <a:rPr lang="en-US" dirty="0"/>
              <a:t>/</a:t>
            </a:r>
            <a:r>
              <a:rPr lang="en-US" dirty="0" err="1"/>
              <a:t>winter_school</a:t>
            </a:r>
            <a:r>
              <a:rPr lang="en-US" dirty="0" smtClean="0"/>
              <a:t>/</a:t>
            </a:r>
          </a:p>
          <a:p>
            <a:r>
              <a:rPr lang="en-US" dirty="0" smtClean="0"/>
              <a:t>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45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Gaussian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63556"/>
            <a:ext cx="2266756" cy="969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566" y="1663556"/>
            <a:ext cx="50546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5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Representation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3650"/>
            <a:ext cx="9144000" cy="4388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11" y="2184027"/>
            <a:ext cx="1216685" cy="52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7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Draws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3650"/>
            <a:ext cx="9144000" cy="4388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11" y="2184027"/>
            <a:ext cx="1216685" cy="520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3650"/>
            <a:ext cx="9082910" cy="442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3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3650"/>
            <a:ext cx="9144000" cy="4388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11" y="2184027"/>
            <a:ext cx="1216685" cy="520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3650"/>
            <a:ext cx="9082910" cy="4427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9321" y="1602864"/>
            <a:ext cx="9144000" cy="434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2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8678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general we are interested in Gaussian processes with more than 2 points</a:t>
            </a:r>
          </a:p>
          <a:p>
            <a:r>
              <a:rPr lang="en-US" sz="2800" dirty="0" smtClean="0"/>
              <a:t>The kernel k(</a:t>
            </a:r>
            <a:r>
              <a:rPr lang="en-US" sz="2800" dirty="0" err="1" smtClean="0"/>
              <a:t>x,x</a:t>
            </a:r>
            <a:r>
              <a:rPr lang="en-US" sz="2800" dirty="0" smtClean="0"/>
              <a:t>’) gives the covariance of pairs of y values as a function of x values</a:t>
            </a:r>
          </a:p>
          <a:p>
            <a:pPr lvl="1"/>
            <a:r>
              <a:rPr lang="en-US" sz="2400" dirty="0" smtClean="0"/>
              <a:t>If k(</a:t>
            </a:r>
            <a:r>
              <a:rPr lang="en-US" sz="2400" dirty="0" err="1" smtClean="0"/>
              <a:t>x,x</a:t>
            </a:r>
            <a:r>
              <a:rPr lang="en-US" sz="2400" dirty="0" smtClean="0"/>
              <a:t>’) = k(|x-x’|) a kernel is said to be stationary</a:t>
            </a:r>
          </a:p>
          <a:p>
            <a:pPr lvl="1"/>
            <a:r>
              <a:rPr lang="en-US" sz="2400" dirty="0" smtClean="0"/>
              <a:t>The “squared exponential” kernel is the most commonly used for interpolating smooth functions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The effects of measurement error can be added with the kernel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774" y="5754551"/>
            <a:ext cx="2546922" cy="573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67" y="4692577"/>
            <a:ext cx="5100702" cy="57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5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Dimensional Gaussians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63845"/>
            <a:ext cx="4973292" cy="867939"/>
          </a:xfrm>
          <a:prstGeom prst="rect">
            <a:avLst/>
          </a:prstGeom>
        </p:spPr>
      </p:pic>
      <p:pic>
        <p:nvPicPr>
          <p:cNvPr id="7" name="Picture 6" descr="matrix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464" y="1320795"/>
            <a:ext cx="1999985" cy="2125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564" y="1687876"/>
            <a:ext cx="4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 =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617" y="1338425"/>
            <a:ext cx="4014847" cy="1767301"/>
          </a:xfrm>
          <a:prstGeom prst="rect">
            <a:avLst/>
          </a:prstGeom>
        </p:spPr>
      </p:pic>
      <p:pic>
        <p:nvPicPr>
          <p:cNvPr id="10" name="Picture 9" descr="f5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59" y="3513177"/>
            <a:ext cx="3354140" cy="334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52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52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Try the sample code for drawing from a Gaussian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21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kernel functions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841734" cy="49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u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70" y="1744427"/>
            <a:ext cx="3644900" cy="387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1549" y="1221701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Ornstein–</a:t>
            </a:r>
            <a:r>
              <a:rPr lang="en-US" dirty="0" err="1" smtClean="0"/>
              <a:t>Uhlenbeck</a:t>
            </a:r>
            <a:r>
              <a:rPr lang="en-US" dirty="0" smtClean="0"/>
              <a:t>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8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with a Gaussian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For a given kernel k(</a:t>
            </a:r>
            <a:r>
              <a:rPr lang="en-US" dirty="0" err="1" smtClean="0"/>
              <a:t>x,x</a:t>
            </a:r>
            <a:r>
              <a:rPr lang="en-US" dirty="0" smtClean="0"/>
              <a:t>’) there the mean and the variance of the posterior distribution can be found with matrix algebra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Note that even if the mean of a Gaussian process is zero, the mean of the posterior can be non-zero</a:t>
            </a:r>
          </a:p>
          <a:p>
            <a:r>
              <a:rPr lang="en-US" dirty="0" smtClean="0"/>
              <a:t>We do not need to integrate over parameter distributions to find the variance of the function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3647475"/>
            <a:ext cx="8026400" cy="66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587" y="3138582"/>
            <a:ext cx="5996857" cy="59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5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Nonparametric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75200" cy="493639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Useful for modeling complex data where the model form is not known</a:t>
            </a:r>
          </a:p>
          <a:p>
            <a:r>
              <a:rPr lang="en-US" dirty="0" smtClean="0"/>
              <a:t>Disadvantage that these models can be harder to interpret</a:t>
            </a:r>
          </a:p>
          <a:p>
            <a:r>
              <a:rPr lang="en-US" dirty="0" smtClean="0"/>
              <a:t>Examples of nonparametric statistics:</a:t>
            </a:r>
          </a:p>
          <a:p>
            <a:pPr lvl="1"/>
            <a:r>
              <a:rPr lang="en-US" dirty="0" smtClean="0"/>
              <a:t>Histograms</a:t>
            </a:r>
          </a:p>
          <a:p>
            <a:pPr lvl="1"/>
            <a:r>
              <a:rPr lang="en-US" dirty="0" smtClean="0"/>
              <a:t>Kernel density estimation</a:t>
            </a:r>
          </a:p>
          <a:p>
            <a:r>
              <a:rPr lang="en-US" dirty="0" smtClean="0"/>
              <a:t>Commonly used nonparametric regression methods:</a:t>
            </a:r>
          </a:p>
          <a:p>
            <a:pPr lvl="1"/>
            <a:r>
              <a:rPr lang="en-US" dirty="0" smtClean="0"/>
              <a:t>Gaussian processes</a:t>
            </a:r>
          </a:p>
          <a:p>
            <a:pPr lvl="1"/>
            <a:r>
              <a:rPr lang="en-US" dirty="0" smtClean="0"/>
              <a:t>Splines</a:t>
            </a:r>
          </a:p>
          <a:p>
            <a:pPr lvl="1"/>
            <a:r>
              <a:rPr lang="en-US" dirty="0" err="1" smtClean="0"/>
              <a:t>Lowess</a:t>
            </a:r>
            <a:endParaRPr lang="en-US" dirty="0" smtClean="0"/>
          </a:p>
          <a:p>
            <a:pPr lvl="1"/>
            <a:r>
              <a:rPr lang="en-US" dirty="0" smtClean="0"/>
              <a:t>Kernel smoothing</a:t>
            </a:r>
            <a:endParaRPr lang="en-US" dirty="0"/>
          </a:p>
        </p:txBody>
      </p:sp>
      <p:pic>
        <p:nvPicPr>
          <p:cNvPr id="7" name="Picture 6" descr="ca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23" y="1867077"/>
            <a:ext cx="41529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35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117" y="3739927"/>
            <a:ext cx="4060539" cy="2249780"/>
          </a:xfrm>
        </p:spPr>
        <p:txBody>
          <a:bodyPr/>
          <a:lstStyle/>
          <a:p>
            <a:r>
              <a:rPr lang="en-US" dirty="0" smtClean="0"/>
              <a:t>Parameters in the mean μ(x) and kernel k(</a:t>
            </a:r>
            <a:r>
              <a:rPr lang="en-US" dirty="0" err="1" smtClean="0"/>
              <a:t>x,x</a:t>
            </a:r>
            <a:r>
              <a:rPr lang="en-US" dirty="0" smtClean="0"/>
              <a:t>’) are known as </a:t>
            </a:r>
            <a:r>
              <a:rPr lang="en-US" dirty="0" err="1" smtClean="0"/>
              <a:t>hyperparameters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080" y="6005060"/>
            <a:ext cx="3683000" cy="7239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626261" y="3772077"/>
            <a:ext cx="4060539" cy="2854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example, for the squared exponential the length scale l is a </a:t>
            </a:r>
            <a:r>
              <a:rPr lang="en-US" dirty="0" err="1" smtClean="0"/>
              <a:t>hyperparameter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9" descr="answers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8" y="1391459"/>
            <a:ext cx="3467831" cy="2348468"/>
          </a:xfrm>
          <a:prstGeom prst="rect">
            <a:avLst/>
          </a:prstGeom>
        </p:spPr>
      </p:pic>
      <p:pic>
        <p:nvPicPr>
          <p:cNvPr id="11" name="Picture 10" descr="answers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19" y="1417638"/>
            <a:ext cx="3467831" cy="23484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1493" y="1417638"/>
            <a:ext cx="134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l=1, </a:t>
            </a:r>
            <a:r>
              <a:rPr lang="en-US" dirty="0" err="1" smtClean="0"/>
              <a:t>σ</a:t>
            </a:r>
            <a:r>
              <a:rPr lang="en-US" dirty="0" smtClean="0"/>
              <a:t>=0.001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62274" y="1421405"/>
            <a:ext cx="151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l=0.3, </a:t>
            </a:r>
            <a:r>
              <a:rPr lang="en-US" dirty="0" err="1" smtClean="0"/>
              <a:t>σ</a:t>
            </a:r>
            <a:r>
              <a:rPr lang="en-US" dirty="0" smtClean="0"/>
              <a:t>=0.001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31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21" y="2037425"/>
            <a:ext cx="7232951" cy="537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69" y="3157619"/>
            <a:ext cx="8607804" cy="8260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1031" y="4494690"/>
            <a:ext cx="656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Can you spot any potential computational problems dealing with this quantity?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0307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523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Try the sample code for fitting a GP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2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Equations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4658" y="2147414"/>
            <a:ext cx="3244542" cy="17300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Conditional Distribution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214" y="3350161"/>
            <a:ext cx="5778500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748" y="1724561"/>
            <a:ext cx="3378200" cy="54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336" y="2270661"/>
            <a:ext cx="4826000" cy="1079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10" y="4813345"/>
            <a:ext cx="8607804" cy="82600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241427"/>
            <a:ext cx="3244542" cy="6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Log likelihood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0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pic>
        <p:nvPicPr>
          <p:cNvPr id="4" name="Picture 3" descr="answers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501"/>
            <a:ext cx="4546450" cy="3078925"/>
          </a:xfrm>
          <a:prstGeom prst="rect">
            <a:avLst/>
          </a:prstGeom>
        </p:spPr>
      </p:pic>
      <p:pic>
        <p:nvPicPr>
          <p:cNvPr id="5" name="Picture 4" descr="answers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573" y="2965277"/>
            <a:ext cx="4546450" cy="307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9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pic>
        <p:nvPicPr>
          <p:cNvPr id="5" name="Picture 4" descr="answers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4013200" cy="2717800"/>
          </a:xfrm>
          <a:prstGeom prst="rect">
            <a:avLst/>
          </a:prstGeom>
        </p:spPr>
      </p:pic>
      <p:pic>
        <p:nvPicPr>
          <p:cNvPr id="6" name="Picture 5" descr="answers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13" y="4135438"/>
            <a:ext cx="4013200" cy="2717800"/>
          </a:xfrm>
          <a:prstGeom prst="rect">
            <a:avLst/>
          </a:prstGeom>
        </p:spPr>
      </p:pic>
      <p:pic>
        <p:nvPicPr>
          <p:cNvPr id="7" name="Picture 6" descr="answers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258" y="1417638"/>
            <a:ext cx="4013200" cy="271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9172" y="1417638"/>
            <a:ext cx="134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l=1, </a:t>
            </a:r>
            <a:r>
              <a:rPr lang="en-US" dirty="0" err="1" smtClean="0"/>
              <a:t>σ</a:t>
            </a:r>
            <a:r>
              <a:rPr lang="en-US" dirty="0" smtClean="0"/>
              <a:t>=0.001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41531" y="4135438"/>
            <a:ext cx="151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l=0.3, </a:t>
            </a:r>
            <a:r>
              <a:rPr lang="en-US" dirty="0" err="1" smtClean="0"/>
              <a:t>σ</a:t>
            </a:r>
            <a:r>
              <a:rPr lang="en-US" dirty="0" smtClean="0"/>
              <a:t>=0.001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66937" y="1409288"/>
            <a:ext cx="110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l=1, </a:t>
            </a:r>
            <a:r>
              <a:rPr lang="en-US" dirty="0" err="1" smtClean="0"/>
              <a:t>σ</a:t>
            </a:r>
            <a:r>
              <a:rPr lang="en-US" dirty="0" smtClean="0"/>
              <a:t>=0.3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76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Classifier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708" y="1912926"/>
            <a:ext cx="7013292" cy="433173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13909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Model a latent function f(x) with a Gaussian process</a:t>
            </a:r>
          </a:p>
          <a:p>
            <a:r>
              <a:rPr lang="en-US" sz="2800" dirty="0" smtClean="0"/>
              <a:t>Put f(x) through the sigmoid function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527527" y="6187624"/>
            <a:ext cx="1616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(Credit: David MacKay)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425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24848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Gaussian processes have been used for a long time</a:t>
            </a:r>
          </a:p>
          <a:p>
            <a:r>
              <a:rPr lang="en-US" sz="2400" dirty="0" smtClean="0"/>
              <a:t>Known as </a:t>
            </a:r>
            <a:r>
              <a:rPr lang="en-US" sz="2400" dirty="0" err="1" smtClean="0"/>
              <a:t>kriging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Developed by </a:t>
            </a:r>
            <a:r>
              <a:rPr lang="en-US" sz="2400" dirty="0" err="1" smtClean="0"/>
              <a:t>Danie</a:t>
            </a:r>
            <a:r>
              <a:rPr lang="en-US" sz="2400" dirty="0" smtClean="0"/>
              <a:t> </a:t>
            </a:r>
            <a:r>
              <a:rPr lang="en-US" sz="2400" dirty="0" err="1" smtClean="0"/>
              <a:t>Krige</a:t>
            </a:r>
            <a:r>
              <a:rPr lang="en-US" sz="2400" dirty="0" smtClean="0"/>
              <a:t> in the 1960s</a:t>
            </a:r>
          </a:p>
          <a:p>
            <a:r>
              <a:rPr lang="en-US" sz="2400" dirty="0" err="1" smtClean="0"/>
              <a:t>GeoR</a:t>
            </a:r>
            <a:r>
              <a:rPr lang="en-US" sz="2400" dirty="0" smtClean="0"/>
              <a:t> in CRAN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28" y="1230785"/>
            <a:ext cx="3063352" cy="2626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8386" y="3488277"/>
            <a:ext cx="163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(Credit: ArcGIS)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754" y="3857609"/>
            <a:ext cx="3401473" cy="2659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173" y="4118194"/>
            <a:ext cx="3338875" cy="23987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3173" y="6488668"/>
            <a:ext cx="2399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(Credit: GIS Geography)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6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Celerite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Fast Gaussian Processes code from Foreman-Mackey et al. (2017)</a:t>
            </a:r>
          </a:p>
          <a:p>
            <a:r>
              <a:rPr lang="en-US" dirty="0" smtClean="0"/>
              <a:t>Restrictions of kernel make solving K</a:t>
            </a:r>
            <a:r>
              <a:rPr lang="en-US" baseline="30000" dirty="0" smtClean="0"/>
              <a:t>-1</a:t>
            </a:r>
            <a:r>
              <a:rPr lang="en-US" dirty="0" smtClean="0"/>
              <a:t> and </a:t>
            </a:r>
            <a:r>
              <a:rPr lang="en-US" dirty="0" err="1" smtClean="0"/>
              <a:t>det</a:t>
            </a:r>
            <a:r>
              <a:rPr lang="en-US" dirty="0" smtClean="0"/>
              <a:t> K easy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urn O(n</a:t>
            </a:r>
            <a:r>
              <a:rPr lang="en-US" baseline="30000" dirty="0" smtClean="0"/>
              <a:t>3</a:t>
            </a:r>
            <a:r>
              <a:rPr lang="en-US" dirty="0" smtClean="0"/>
              <a:t>) operations into O(n)</a:t>
            </a:r>
            <a:endParaRPr lang="en-US" dirty="0"/>
          </a:p>
          <a:p>
            <a:r>
              <a:rPr lang="en-US" dirty="0" smtClean="0"/>
              <a:t>Several versions of this kernel have been examined in astronomical contexts</a:t>
            </a:r>
          </a:p>
          <a:p>
            <a:pPr lvl="1"/>
            <a:r>
              <a:rPr lang="en-US" dirty="0" err="1" smtClean="0"/>
              <a:t>Rybicki</a:t>
            </a:r>
            <a:r>
              <a:rPr lang="en-US" dirty="0" smtClean="0"/>
              <a:t> &amp; Press (1995); Kelly (2011); </a:t>
            </a:r>
            <a:r>
              <a:rPr lang="en-US" dirty="0" err="1" smtClean="0"/>
              <a:t>Ambikasaran</a:t>
            </a:r>
            <a:r>
              <a:rPr lang="en-US" dirty="0" smtClean="0"/>
              <a:t> (2015)</a:t>
            </a:r>
          </a:p>
          <a:p>
            <a:r>
              <a:rPr lang="en-US" dirty="0" smtClean="0"/>
              <a:t>This kernel may be particularly useful for stars with </a:t>
            </a:r>
            <a:r>
              <a:rPr lang="en-US" dirty="0" err="1" smtClean="0"/>
              <a:t>quasiperiodic</a:t>
            </a:r>
            <a:r>
              <a:rPr lang="en-US" dirty="0" smtClean="0"/>
              <a:t> behavior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63" y="2842187"/>
            <a:ext cx="7886449" cy="59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5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1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time permits, go to the Python </a:t>
            </a:r>
            <a:r>
              <a:rPr lang="en-US" dirty="0" err="1" smtClean="0"/>
              <a:t>jupyter</a:t>
            </a:r>
            <a:r>
              <a:rPr lang="en-US" dirty="0" smtClean="0"/>
              <a:t> notebook for </a:t>
            </a:r>
            <a:r>
              <a:rPr lang="en-US" dirty="0" err="1" smtClean="0"/>
              <a:t>celerite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98355" y="4227707"/>
            <a:ext cx="4147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celerite.readthedocs.io</a:t>
            </a:r>
            <a:r>
              <a:rPr lang="en-US" dirty="0"/>
              <a:t>/en/stable/</a:t>
            </a:r>
          </a:p>
        </p:txBody>
      </p:sp>
    </p:spTree>
    <p:extLst>
      <p:ext uri="{BB962C8B-B14F-4D97-AF65-F5344CB8AC3E}">
        <p14:creationId xmlns:p14="http://schemas.microsoft.com/office/powerpoint/2010/main" val="9541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992" y="4882302"/>
            <a:ext cx="8229600" cy="1623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“A Gaussian process is a collection of random variables with the property that the joint distribution of any finite subset is a Gaussian. 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04" y="1530023"/>
            <a:ext cx="3840611" cy="612863"/>
          </a:xfrm>
          <a:prstGeom prst="rect">
            <a:avLst/>
          </a:prstGeom>
        </p:spPr>
      </p:pic>
      <p:pic>
        <p:nvPicPr>
          <p:cNvPr id="5" name="Picture 4" descr="f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02" y="2292023"/>
            <a:ext cx="56261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9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52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Textbooks</a:t>
            </a:r>
          </a:p>
          <a:p>
            <a:pPr lvl="1"/>
            <a:r>
              <a:rPr lang="en-US" dirty="0" smtClean="0"/>
              <a:t>Rasmussen &amp; Williams (2006;</a:t>
            </a:r>
            <a:r>
              <a:rPr lang="en-US" dirty="0"/>
              <a:t> </a:t>
            </a:r>
            <a:r>
              <a:rPr lang="en-US" dirty="0" smtClean="0">
                <a:hlinkClick r:id="rId2"/>
              </a:rPr>
              <a:t>www.gaussianprocess.org/gpml/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MacKay (2003; </a:t>
            </a:r>
            <a:r>
              <a:rPr lang="en-US" dirty="0" err="1" smtClean="0">
                <a:solidFill>
                  <a:srgbClr val="0000FF"/>
                </a:solidFill>
              </a:rPr>
              <a:t>www.inference.phy.cam.ac.uk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en-US" dirty="0" err="1" smtClean="0">
                <a:solidFill>
                  <a:srgbClr val="0000FF"/>
                </a:solidFill>
              </a:rPr>
              <a:t>mackay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Useful python packages</a:t>
            </a:r>
          </a:p>
          <a:p>
            <a:pPr lvl="1"/>
            <a:r>
              <a:rPr lang="en-US" dirty="0" err="1" smtClean="0"/>
              <a:t>GPy</a:t>
            </a:r>
            <a:endParaRPr lang="en-US" dirty="0" smtClean="0"/>
          </a:p>
          <a:p>
            <a:pPr lvl="1"/>
            <a:r>
              <a:rPr lang="en-US" dirty="0" err="1" smtClean="0"/>
              <a:t>pyGP</a:t>
            </a:r>
            <a:endParaRPr lang="en-US" dirty="0" smtClean="0"/>
          </a:p>
          <a:p>
            <a:pPr lvl="1"/>
            <a:r>
              <a:rPr lang="en-US" dirty="0" err="1" smtClean="0"/>
              <a:t>GPflow</a:t>
            </a:r>
            <a:endParaRPr lang="en-US" dirty="0" smtClean="0"/>
          </a:p>
          <a:p>
            <a:pPr lvl="1"/>
            <a:r>
              <a:rPr lang="en-US" dirty="0" err="1" smtClean="0"/>
              <a:t>celerite</a:t>
            </a:r>
            <a:r>
              <a:rPr lang="en-US" dirty="0" smtClean="0"/>
              <a:t> (Foreman-Mackey et al. 2017)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eorge (Foreman-Mackey 2015)</a:t>
            </a:r>
          </a:p>
          <a:p>
            <a:pPr lvl="1"/>
            <a:r>
              <a:rPr lang="en-US" dirty="0" err="1" smtClean="0"/>
              <a:t>scikit</a:t>
            </a:r>
            <a:r>
              <a:rPr lang="en-US" dirty="0" smtClean="0"/>
              <a:t>-learn</a:t>
            </a:r>
          </a:p>
          <a:p>
            <a:r>
              <a:rPr lang="en-US" dirty="0" smtClean="0"/>
              <a:t>CRAN packages (https://</a:t>
            </a:r>
            <a:r>
              <a:rPr lang="en-US" dirty="0" err="1" smtClean="0"/>
              <a:t>cran.r-project.org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mlegp</a:t>
            </a:r>
            <a:endParaRPr lang="en-US" dirty="0" smtClean="0"/>
          </a:p>
          <a:p>
            <a:pPr lvl="1"/>
            <a:r>
              <a:rPr lang="en-US" dirty="0" err="1" smtClean="0"/>
              <a:t>GauPro</a:t>
            </a:r>
            <a:endParaRPr lang="en-US" dirty="0" smtClean="0"/>
          </a:p>
          <a:p>
            <a:pPr lvl="1"/>
            <a:r>
              <a:rPr lang="en-US" dirty="0" err="1" smtClean="0"/>
              <a:t>GPfit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9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84526"/>
            <a:ext cx="8229600" cy="34416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Gaussian distribution can be thought of as a prior over functions (rather than over parameters)</a:t>
            </a:r>
          </a:p>
          <a:p>
            <a:r>
              <a:rPr lang="en-US" dirty="0" smtClean="0"/>
              <a:t>Distribution is updated by conditioning on the data</a:t>
            </a:r>
          </a:p>
          <a:p>
            <a:r>
              <a:rPr lang="en-US" dirty="0" smtClean="0"/>
              <a:t>Advantage because “fitting” a Gaussian process automatically gives not only the mean but the variance at each point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04" y="1530023"/>
            <a:ext cx="3840611" cy="6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2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for this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4819"/>
          </a:xfrm>
        </p:spPr>
        <p:txBody>
          <a:bodyPr>
            <a:normAutofit/>
          </a:bodyPr>
          <a:lstStyle/>
          <a:p>
            <a:r>
              <a:rPr lang="en-US" dirty="0" smtClean="0"/>
              <a:t>Gaussian processes</a:t>
            </a:r>
          </a:p>
          <a:p>
            <a:pPr lvl="1"/>
            <a:r>
              <a:rPr lang="en-US" dirty="0" smtClean="0"/>
              <a:t>Understand how to use a Gaussian distribution to perform nonparametric regression</a:t>
            </a:r>
          </a:p>
          <a:p>
            <a:r>
              <a:rPr lang="en-US" dirty="0" smtClean="0"/>
              <a:t>Review</a:t>
            </a:r>
          </a:p>
          <a:p>
            <a:pPr lvl="1"/>
            <a:r>
              <a:rPr lang="en-US" dirty="0" smtClean="0"/>
              <a:t>Multivariate normal (Gaussian) distributions</a:t>
            </a:r>
          </a:p>
          <a:p>
            <a:pPr lvl="1"/>
            <a:r>
              <a:rPr lang="en-US" dirty="0" smtClean="0"/>
              <a:t>Covariance matrices</a:t>
            </a:r>
          </a:p>
          <a:p>
            <a:pPr lvl="1"/>
            <a:r>
              <a:rPr lang="en-US" dirty="0" smtClean="0"/>
              <a:t>Marginalization and conditional distributions</a:t>
            </a:r>
          </a:p>
          <a:p>
            <a:pPr lvl="1"/>
            <a:r>
              <a:rPr lang="en-US" dirty="0" smtClean="0"/>
              <a:t>Log-likelihood</a:t>
            </a:r>
          </a:p>
          <a:p>
            <a:pPr lvl="1"/>
            <a:r>
              <a:rPr lang="en-US" dirty="0" smtClean="0"/>
              <a:t>Bayesian (hyper)parameter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5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54464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Location parameter </a:t>
            </a:r>
            <a:r>
              <a:rPr lang="en-US" sz="2400" i="1" dirty="0" smtClean="0"/>
              <a:t>μ</a:t>
            </a:r>
          </a:p>
          <a:p>
            <a:r>
              <a:rPr lang="en-US" sz="2400" dirty="0" smtClean="0"/>
              <a:t>Standard deviation </a:t>
            </a:r>
            <a:r>
              <a:rPr lang="en-US" sz="2400" i="1" dirty="0" err="1" smtClean="0"/>
              <a:t>σ</a:t>
            </a:r>
            <a:r>
              <a:rPr lang="en-US" sz="2400" i="1" dirty="0"/>
              <a:t> </a:t>
            </a:r>
            <a:r>
              <a:rPr lang="en-US" sz="2400" i="1" dirty="0" smtClean="0"/>
              <a:t>or c</a:t>
            </a:r>
            <a:r>
              <a:rPr lang="en-US" sz="2400" dirty="0" smtClean="0"/>
              <a:t>ovariance matrix </a:t>
            </a:r>
            <a:r>
              <a:rPr lang="el-GR" sz="2400" i="1" dirty="0" smtClean="0"/>
              <a:t>Σ</a:t>
            </a:r>
            <a:r>
              <a:rPr lang="en-US" sz="2400" i="1" dirty="0" smtClean="0"/>
              <a:t>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50726">
            <a:off x="5376089" y="3019204"/>
            <a:ext cx="3261197" cy="2913781"/>
          </a:xfrm>
          <a:prstGeom prst="rect">
            <a:avLst/>
          </a:prstGeom>
        </p:spPr>
      </p:pic>
      <p:pic>
        <p:nvPicPr>
          <p:cNvPr id="4" name="Picture 3" descr="1d_gaus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94" y="2738973"/>
            <a:ext cx="4324966" cy="338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2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54464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Single variable Gaussian distribution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Multivariate Gaussian distribution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Covariance matrix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499" y="2137976"/>
            <a:ext cx="6306648" cy="8644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499" y="3489654"/>
            <a:ext cx="6132385" cy="7383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345" y="4467940"/>
            <a:ext cx="5627688" cy="209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4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the Gaussian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81859"/>
            <a:ext cx="3244542" cy="1730054"/>
          </a:xfrm>
        </p:spPr>
        <p:txBody>
          <a:bodyPr/>
          <a:lstStyle/>
          <a:p>
            <a:r>
              <a:rPr lang="en-US" dirty="0" smtClean="0"/>
              <a:t>Marginalization</a:t>
            </a:r>
            <a:endParaRPr lang="en-US" dirty="0"/>
          </a:p>
          <a:p>
            <a:r>
              <a:rPr lang="en-US" dirty="0" smtClean="0"/>
              <a:t>Conditional 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748" y="1724561"/>
            <a:ext cx="3378200" cy="54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336" y="2650556"/>
            <a:ext cx="4826000" cy="107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368" y="4725020"/>
            <a:ext cx="1828800" cy="54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236" y="4770949"/>
            <a:ext cx="1816100" cy="46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2214" y="5554663"/>
            <a:ext cx="5778500" cy="571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35600" y="4712838"/>
            <a:ext cx="73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and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027720" y="937249"/>
            <a:ext cx="2571597" cy="2518062"/>
            <a:chOff x="1395771" y="865257"/>
            <a:chExt cx="2571597" cy="2518062"/>
          </a:xfrm>
        </p:grpSpPr>
        <p:pic>
          <p:nvPicPr>
            <p:cNvPr id="12" name="Picture 11" descr="joint_marginal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9306" y="865257"/>
              <a:ext cx="2518062" cy="251806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660475" y="1478434"/>
              <a:ext cx="613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joint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95771" y="2534689"/>
              <a:ext cx="1006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marginal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0743" y="2710650"/>
            <a:ext cx="2592535" cy="2592535"/>
            <a:chOff x="20485" y="2536223"/>
            <a:chExt cx="2592535" cy="2592535"/>
          </a:xfrm>
        </p:grpSpPr>
        <p:pic>
          <p:nvPicPr>
            <p:cNvPr id="16" name="Picture 15" descr="joint_conditional.ep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5" y="2536223"/>
              <a:ext cx="2592535" cy="259253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50603" y="3383319"/>
              <a:ext cx="613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joint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9891" y="4068379"/>
              <a:ext cx="1234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conditional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60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Drawing points from a Gaussian distribution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160" y="1600200"/>
            <a:ext cx="4851400" cy="454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290" y="2112753"/>
            <a:ext cx="1759825" cy="752814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926034" cy="4525963"/>
          </a:xfrm>
        </p:spPr>
        <p:txBody>
          <a:bodyPr/>
          <a:lstStyle/>
          <a:p>
            <a:r>
              <a:rPr lang="en-US" dirty="0" smtClean="0"/>
              <a:t>Several methods</a:t>
            </a:r>
          </a:p>
          <a:p>
            <a:r>
              <a:rPr lang="en-US" dirty="0" err="1" smtClean="0"/>
              <a:t>Cholesky</a:t>
            </a:r>
            <a:r>
              <a:rPr lang="en-US" dirty="0" smtClean="0"/>
              <a:t> factorization of K</a:t>
            </a:r>
          </a:p>
          <a:p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60753"/>
          <a:stretch/>
        </p:blipFill>
        <p:spPr>
          <a:xfrm>
            <a:off x="366623" y="5609571"/>
            <a:ext cx="1966442" cy="3353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9247"/>
          <a:stretch/>
        </p:blipFill>
        <p:spPr>
          <a:xfrm>
            <a:off x="938930" y="6076690"/>
            <a:ext cx="3043957" cy="3353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315" y="3365691"/>
            <a:ext cx="1369865" cy="12299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54693"/>
          <a:stretch/>
        </p:blipFill>
        <p:spPr>
          <a:xfrm>
            <a:off x="1762625" y="5036475"/>
            <a:ext cx="2604533" cy="3604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r="44850"/>
          <a:stretch/>
        </p:blipFill>
        <p:spPr>
          <a:xfrm>
            <a:off x="286238" y="4675998"/>
            <a:ext cx="3170395" cy="36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7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2943</TotalTime>
  <Words>742</Words>
  <Application>Microsoft Macintosh PowerPoint</Application>
  <PresentationFormat>On-screen Show (4:3)</PresentationFormat>
  <Paragraphs>128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Introduction to Gaussian Processes</vt:lpstr>
      <vt:lpstr>Nonparametric Statistics</vt:lpstr>
      <vt:lpstr>Gaussian Process</vt:lpstr>
      <vt:lpstr>Bayesian Perspective</vt:lpstr>
      <vt:lpstr>Objectives for this Lesson</vt:lpstr>
      <vt:lpstr>Gaussian Distribution</vt:lpstr>
      <vt:lpstr>Gaussian Distribution</vt:lpstr>
      <vt:lpstr>Properties of the Gaussian</vt:lpstr>
      <vt:lpstr>Drawing points from a Gaussian distribution</vt:lpstr>
      <vt:lpstr>Simple Gaussian Process</vt:lpstr>
      <vt:lpstr>New Representation</vt:lpstr>
      <vt:lpstr>Multiple Draws</vt:lpstr>
      <vt:lpstr>Conditional Distribution</vt:lpstr>
      <vt:lpstr>Kernel Function</vt:lpstr>
      <vt:lpstr>Higher Dimensional Gaussians</vt:lpstr>
      <vt:lpstr>Try the sample code for drawing from a Gaussian process</vt:lpstr>
      <vt:lpstr>Other kernel functions</vt:lpstr>
      <vt:lpstr>PowerPoint Presentation</vt:lpstr>
      <vt:lpstr>Inference with a Gaussian Process</vt:lpstr>
      <vt:lpstr>Hyperparameters</vt:lpstr>
      <vt:lpstr>Likelihood</vt:lpstr>
      <vt:lpstr>Try the sample code for fitting a GP</vt:lpstr>
      <vt:lpstr>Useful Equations</vt:lpstr>
      <vt:lpstr>Answers</vt:lpstr>
      <vt:lpstr>Answers</vt:lpstr>
      <vt:lpstr>Binary Classifier</vt:lpstr>
      <vt:lpstr>Geostatistics</vt:lpstr>
      <vt:lpstr>Celerite</vt:lpstr>
      <vt:lpstr>If time permits, go to the Python jupyter notebook for celerite.</vt:lpstr>
      <vt:lpstr>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Gaussian Processes (in R)</dc:title>
  <dc:creator>Michael Kuhn</dc:creator>
  <cp:lastModifiedBy>Michael Kuhn</cp:lastModifiedBy>
  <cp:revision>84</cp:revision>
  <dcterms:created xsi:type="dcterms:W3CDTF">2018-08-22T18:19:22Z</dcterms:created>
  <dcterms:modified xsi:type="dcterms:W3CDTF">2018-08-26T15:30:46Z</dcterms:modified>
</cp:coreProperties>
</file>